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7"/>
  </p:notesMasterIdLst>
  <p:sldIdLst>
    <p:sldId id="298" r:id="rId2"/>
    <p:sldId id="302" r:id="rId3"/>
    <p:sldId id="301" r:id="rId4"/>
    <p:sldId id="303" r:id="rId5"/>
    <p:sldId id="297" r:id="rId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FF5353"/>
    <a:srgbClr val="66FF99"/>
    <a:srgbClr val="FF0000"/>
    <a:srgbClr val="66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309" autoAdjust="0"/>
    <p:restoredTop sz="94660"/>
  </p:normalViewPr>
  <p:slideViewPr>
    <p:cSldViewPr>
      <p:cViewPr varScale="1">
        <p:scale>
          <a:sx n="63" d="100"/>
          <a:sy n="63" d="100"/>
        </p:scale>
        <p:origin x="1124" y="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39F629-F512-4977-AA39-4DBFED139C64}" type="datetimeFigureOut">
              <a:rPr lang="cs-CZ" smtClean="0"/>
              <a:pPr/>
              <a:t>08.02.2021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6B0DDA-A116-41E3-99C6-C29A0EF62505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87100-C717-4ECD-A958-ED793994EC95}" type="datetimeFigureOut">
              <a:rPr lang="cs-CZ" smtClean="0"/>
              <a:pPr/>
              <a:t>08.02.2021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763CA-1BB1-4F8B-A329-85D239EF313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87100-C717-4ECD-A958-ED793994EC95}" type="datetimeFigureOut">
              <a:rPr lang="cs-CZ" smtClean="0"/>
              <a:pPr/>
              <a:t>08.02.2021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763CA-1BB1-4F8B-A329-85D239EF313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87100-C717-4ECD-A958-ED793994EC95}" type="datetimeFigureOut">
              <a:rPr lang="cs-CZ" smtClean="0"/>
              <a:pPr/>
              <a:t>08.02.2021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763CA-1BB1-4F8B-A329-85D239EF313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87100-C717-4ECD-A958-ED793994EC95}" type="datetimeFigureOut">
              <a:rPr lang="cs-CZ" smtClean="0"/>
              <a:pPr/>
              <a:t>08.02.2021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763CA-1BB1-4F8B-A329-85D239EF313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87100-C717-4ECD-A958-ED793994EC95}" type="datetimeFigureOut">
              <a:rPr lang="cs-CZ" smtClean="0"/>
              <a:pPr/>
              <a:t>08.02.2021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763CA-1BB1-4F8B-A329-85D239EF313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87100-C717-4ECD-A958-ED793994EC95}" type="datetimeFigureOut">
              <a:rPr lang="cs-CZ" smtClean="0"/>
              <a:pPr/>
              <a:t>08.02.2021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763CA-1BB1-4F8B-A329-85D239EF313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87100-C717-4ECD-A958-ED793994EC95}" type="datetimeFigureOut">
              <a:rPr lang="cs-CZ" smtClean="0"/>
              <a:pPr/>
              <a:t>08.02.2021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763CA-1BB1-4F8B-A329-85D239EF313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87100-C717-4ECD-A958-ED793994EC95}" type="datetimeFigureOut">
              <a:rPr lang="cs-CZ" smtClean="0"/>
              <a:pPr/>
              <a:t>08.02.2021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763CA-1BB1-4F8B-A329-85D239EF313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87100-C717-4ECD-A958-ED793994EC95}" type="datetimeFigureOut">
              <a:rPr lang="cs-CZ" smtClean="0"/>
              <a:pPr/>
              <a:t>08.02.2021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763CA-1BB1-4F8B-A329-85D239EF313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87100-C717-4ECD-A958-ED793994EC95}" type="datetimeFigureOut">
              <a:rPr lang="cs-CZ" smtClean="0"/>
              <a:pPr/>
              <a:t>08.02.2021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763CA-1BB1-4F8B-A329-85D239EF313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87100-C717-4ECD-A958-ED793994EC95}" type="datetimeFigureOut">
              <a:rPr lang="cs-CZ" smtClean="0"/>
              <a:pPr/>
              <a:t>08.02.2021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763CA-1BB1-4F8B-A329-85D239EF313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F87100-C717-4ECD-A958-ED793994EC95}" type="datetimeFigureOut">
              <a:rPr lang="cs-CZ" smtClean="0"/>
              <a:pPr/>
              <a:t>08.02.2021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4763CA-1BB1-4F8B-A329-85D239EF313E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1.wav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79512" y="332656"/>
            <a:ext cx="7488832" cy="1152128"/>
          </a:xfrm>
        </p:spPr>
        <p:txBody>
          <a:bodyPr>
            <a:normAutofit fontScale="90000"/>
          </a:bodyPr>
          <a:lstStyle/>
          <a:p>
            <a:pPr algn="l"/>
            <a:r>
              <a:rPr lang="cs-CZ" b="1" dirty="0">
                <a:solidFill>
                  <a:schemeClr val="bg1"/>
                </a:solidFill>
              </a:rPr>
              <a:t>Náplasťová pumpa A7+ </a:t>
            </a:r>
            <a:r>
              <a:rPr lang="cs-CZ" b="1" dirty="0" err="1">
                <a:solidFill>
                  <a:schemeClr val="bg1"/>
                </a:solidFill>
              </a:rPr>
              <a:t>TouchCare</a:t>
            </a:r>
            <a:r>
              <a:rPr lang="cs-CZ" b="1" dirty="0">
                <a:solidFill>
                  <a:schemeClr val="bg1"/>
                </a:solidFill>
              </a:rPr>
              <a:t> </a:t>
            </a:r>
            <a:endParaRPr lang="cs-CZ" b="1" dirty="0">
              <a:solidFill>
                <a:srgbClr val="00FF00"/>
              </a:solidFill>
            </a:endParaRPr>
          </a:p>
        </p:txBody>
      </p:sp>
      <p:sp>
        <p:nvSpPr>
          <p:cNvPr id="9" name="Podnadpis 2"/>
          <p:cNvSpPr txBox="1">
            <a:spLocks/>
          </p:cNvSpPr>
          <p:nvPr/>
        </p:nvSpPr>
        <p:spPr>
          <a:xfrm>
            <a:off x="179512" y="3861048"/>
            <a:ext cx="3744416" cy="11521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cs-CZ" sz="3200" b="1" dirty="0">
                <a:solidFill>
                  <a:srgbClr val="FFFF00"/>
                </a:solidFill>
              </a:rPr>
              <a:t>základna pumpy a zásobník na inzulín</a:t>
            </a:r>
          </a:p>
        </p:txBody>
      </p:sp>
      <p:sp>
        <p:nvSpPr>
          <p:cNvPr id="5" name="Podnadpis 2">
            <a:extLst>
              <a:ext uri="{FF2B5EF4-FFF2-40B4-BE49-F238E27FC236}">
                <a16:creationId xmlns:a16="http://schemas.microsoft.com/office/drawing/2014/main" id="{25105D3F-51AA-4E5E-BD15-1B472E21ECEC}"/>
              </a:ext>
            </a:extLst>
          </p:cNvPr>
          <p:cNvSpPr txBox="1">
            <a:spLocks/>
          </p:cNvSpPr>
          <p:nvPr/>
        </p:nvSpPr>
        <p:spPr>
          <a:xfrm>
            <a:off x="6084168" y="2199172"/>
            <a:ext cx="3347864" cy="6998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cs-CZ" sz="3200" b="1" dirty="0" err="1">
                <a:solidFill>
                  <a:srgbClr val="FFFF00"/>
                </a:solidFill>
              </a:rPr>
              <a:t>datamanažer</a:t>
            </a:r>
            <a:endParaRPr lang="cs-CZ" sz="3200" b="1" dirty="0">
              <a:solidFill>
                <a:srgbClr val="FFFF00"/>
              </a:solidFill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cs-CZ" sz="3200" b="1" dirty="0">
              <a:solidFill>
                <a:srgbClr val="FFFF00"/>
              </a:solidFill>
            </a:endParaRPr>
          </a:p>
        </p:txBody>
      </p:sp>
      <p:sp>
        <p:nvSpPr>
          <p:cNvPr id="6" name="Podnadpis 2">
            <a:extLst>
              <a:ext uri="{FF2B5EF4-FFF2-40B4-BE49-F238E27FC236}">
                <a16:creationId xmlns:a16="http://schemas.microsoft.com/office/drawing/2014/main" id="{80218DD6-43C3-48A7-9783-E91F6C2F9CEA}"/>
              </a:ext>
            </a:extLst>
          </p:cNvPr>
          <p:cNvSpPr txBox="1">
            <a:spLocks/>
          </p:cNvSpPr>
          <p:nvPr/>
        </p:nvSpPr>
        <p:spPr>
          <a:xfrm>
            <a:off x="6660232" y="5188784"/>
            <a:ext cx="2016224" cy="13365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cs-CZ" sz="3200" b="1" dirty="0">
                <a:solidFill>
                  <a:srgbClr val="FFFF00"/>
                </a:solidFill>
              </a:rPr>
              <a:t>senzor s vysílačem</a:t>
            </a:r>
          </a:p>
        </p:txBody>
      </p:sp>
      <p:pic>
        <p:nvPicPr>
          <p:cNvPr id="7" name="Picture 12">
            <a:extLst>
              <a:ext uri="{FF2B5EF4-FFF2-40B4-BE49-F238E27FC236}">
                <a16:creationId xmlns:a16="http://schemas.microsoft.com/office/drawing/2014/main" id="{624BC9EF-F418-484C-BA77-4B64DF9906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28384" y="6381328"/>
            <a:ext cx="1015816" cy="373113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1B3F1F78-4716-4063-85AC-991A8CEDE8C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216" y="1988840"/>
            <a:ext cx="4752528" cy="407359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  <p:sndAc>
          <p:stSnd>
            <p:snd r:embed="rId2" name="Medista_hudba.wav"/>
          </p:stSnd>
        </p:sndAc>
      </p:transition>
    </mc:Choice>
    <mc:Fallback xmlns="">
      <p:transition spd="med" advTm="3000">
        <p:fade/>
        <p:sndAc>
          <p:stSnd>
            <p:snd r:embed="rId6" name="Medista_hudba.wav"/>
          </p:stSnd>
        </p:sndAc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51520" y="332656"/>
            <a:ext cx="7704856" cy="1080120"/>
          </a:xfrm>
        </p:spPr>
        <p:txBody>
          <a:bodyPr>
            <a:normAutofit/>
          </a:bodyPr>
          <a:lstStyle/>
          <a:p>
            <a:pPr algn="l"/>
            <a:r>
              <a:rPr lang="cs-CZ" b="1" dirty="0">
                <a:solidFill>
                  <a:schemeClr val="bg1"/>
                </a:solidFill>
              </a:rPr>
              <a:t>3denní zásobník na inzulín</a:t>
            </a:r>
            <a:endParaRPr lang="cs-CZ" b="1" dirty="0">
              <a:solidFill>
                <a:srgbClr val="00FF00"/>
              </a:solidFill>
            </a:endParaRPr>
          </a:p>
        </p:txBody>
      </p:sp>
      <p:pic>
        <p:nvPicPr>
          <p:cNvPr id="7" name="Picture 12">
            <a:extLst>
              <a:ext uri="{FF2B5EF4-FFF2-40B4-BE49-F238E27FC236}">
                <a16:creationId xmlns:a16="http://schemas.microsoft.com/office/drawing/2014/main" id="{03589175-8028-4030-BCFB-170FF83F17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8384" y="6381328"/>
            <a:ext cx="1015816" cy="373113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BA724361-54F9-4BB3-8CE2-311556E1AA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4544" y="2293525"/>
            <a:ext cx="5314599" cy="4215299"/>
          </a:xfrm>
          <a:prstGeom prst="rect">
            <a:avLst/>
          </a:prstGeom>
        </p:spPr>
      </p:pic>
      <p:pic>
        <p:nvPicPr>
          <p:cNvPr id="8" name="图片 24" descr="说明: 说明: 说明: Macintosh HD:Users:liwang:Documents:任务:图片:How to Change Reservoir Patch 手绘图:4.eps">
            <a:extLst>
              <a:ext uri="{FF2B5EF4-FFF2-40B4-BE49-F238E27FC236}">
                <a16:creationId xmlns:a16="http://schemas.microsoft.com/office/drawing/2014/main" id="{B422F93E-3829-4534-9AF7-B89E35193BBD}"/>
              </a:ext>
            </a:extLst>
          </p:cNvPr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87" t="1154" r="787" b="1923"/>
          <a:stretch>
            <a:fillRect/>
          </a:stretch>
        </p:blipFill>
        <p:spPr bwMode="auto">
          <a:xfrm>
            <a:off x="5436096" y="1700808"/>
            <a:ext cx="2360832" cy="2005812"/>
          </a:xfrm>
          <a:prstGeom prst="rect">
            <a:avLst/>
          </a:prstGeom>
          <a:noFill/>
          <a:ln w="9525" cmpd="sng">
            <a:noFill/>
            <a:miter lim="800000"/>
            <a:headEnd/>
            <a:tailEnd/>
          </a:ln>
          <a:effectLst/>
        </p:spPr>
      </p:pic>
      <p:pic>
        <p:nvPicPr>
          <p:cNvPr id="9" name="图片 23" descr="说明: 说明: 说明: Macintosh HD:Users:liwang:Documents:任务:图片:How to Change Reservoir Patch 手绘图:5.eps">
            <a:extLst>
              <a:ext uri="{FF2B5EF4-FFF2-40B4-BE49-F238E27FC236}">
                <a16:creationId xmlns:a16="http://schemas.microsoft.com/office/drawing/2014/main" id="{84528643-D8C7-42E5-97E3-0D021FC706B3}"/>
              </a:ext>
            </a:extLst>
          </p:cNvPr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87" t="1154" r="787" b="1923"/>
          <a:stretch>
            <a:fillRect/>
          </a:stretch>
        </p:blipFill>
        <p:spPr bwMode="auto">
          <a:xfrm>
            <a:off x="5426824" y="4064245"/>
            <a:ext cx="2360832" cy="2005812"/>
          </a:xfrm>
          <a:prstGeom prst="rect">
            <a:avLst/>
          </a:prstGeom>
          <a:noFill/>
          <a:ln w="9525" cmpd="sng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79512" y="332656"/>
            <a:ext cx="7488832" cy="1152128"/>
          </a:xfrm>
        </p:spPr>
        <p:txBody>
          <a:bodyPr>
            <a:normAutofit/>
          </a:bodyPr>
          <a:lstStyle/>
          <a:p>
            <a:pPr algn="l"/>
            <a:r>
              <a:rPr lang="cs-CZ" b="1" dirty="0">
                <a:solidFill>
                  <a:schemeClr val="bg1"/>
                </a:solidFill>
              </a:rPr>
              <a:t>Ovládání pomocí…</a:t>
            </a:r>
            <a:endParaRPr lang="cs-CZ" b="1" dirty="0">
              <a:solidFill>
                <a:srgbClr val="00FF00"/>
              </a:solidFill>
            </a:endParaRPr>
          </a:p>
        </p:txBody>
      </p:sp>
      <p:pic>
        <p:nvPicPr>
          <p:cNvPr id="10" name="图片 366" descr="Home screen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71600" y="2498976"/>
            <a:ext cx="2376264" cy="3312368"/>
          </a:xfrm>
          <a:prstGeom prst="rect">
            <a:avLst/>
          </a:prstGeom>
        </p:spPr>
      </p:pic>
      <p:pic>
        <p:nvPicPr>
          <p:cNvPr id="6" name="Picture 12">
            <a:extLst>
              <a:ext uri="{FF2B5EF4-FFF2-40B4-BE49-F238E27FC236}">
                <a16:creationId xmlns:a16="http://schemas.microsoft.com/office/drawing/2014/main" id="{CE6D23A3-0CCD-4FE8-B991-F68315C5D4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28384" y="6381328"/>
            <a:ext cx="1015816" cy="373113"/>
          </a:xfrm>
          <a:prstGeom prst="rect">
            <a:avLst/>
          </a:prstGeom>
        </p:spPr>
      </p:pic>
      <p:sp>
        <p:nvSpPr>
          <p:cNvPr id="7" name="Podnadpis 2">
            <a:extLst>
              <a:ext uri="{FF2B5EF4-FFF2-40B4-BE49-F238E27FC236}">
                <a16:creationId xmlns:a16="http://schemas.microsoft.com/office/drawing/2014/main" id="{3D720556-E8EC-4B3E-B552-43F964B6F878}"/>
              </a:ext>
            </a:extLst>
          </p:cNvPr>
          <p:cNvSpPr txBox="1">
            <a:spLocks/>
          </p:cNvSpPr>
          <p:nvPr/>
        </p:nvSpPr>
        <p:spPr>
          <a:xfrm>
            <a:off x="710698" y="1799104"/>
            <a:ext cx="2898067" cy="6998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cs-CZ" sz="3200" b="1" dirty="0">
                <a:solidFill>
                  <a:srgbClr val="FFFF00"/>
                </a:solidFill>
              </a:rPr>
              <a:t> </a:t>
            </a:r>
            <a:r>
              <a:rPr lang="cs-CZ" sz="3200" b="1" dirty="0" err="1">
                <a:solidFill>
                  <a:srgbClr val="FFFF00"/>
                </a:solidFill>
              </a:rPr>
              <a:t>datamanažeru</a:t>
            </a:r>
            <a:endParaRPr lang="cs-CZ" sz="3200" b="1" dirty="0">
              <a:solidFill>
                <a:srgbClr val="FFFF00"/>
              </a:solidFill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cs-CZ" sz="3200" b="1" dirty="0">
              <a:solidFill>
                <a:srgbClr val="FFFF00"/>
              </a:solidFill>
            </a:endParaRP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996453D7-23B9-44FD-A002-489B44104B8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3106" y="685367"/>
            <a:ext cx="3585238" cy="5030767"/>
          </a:xfrm>
          <a:prstGeom prst="rect">
            <a:avLst/>
          </a:prstGeom>
        </p:spPr>
      </p:pic>
      <p:sp>
        <p:nvSpPr>
          <p:cNvPr id="9" name="Podnadpis 2">
            <a:extLst>
              <a:ext uri="{FF2B5EF4-FFF2-40B4-BE49-F238E27FC236}">
                <a16:creationId xmlns:a16="http://schemas.microsoft.com/office/drawing/2014/main" id="{F2FA9050-A350-4B58-BB88-214737FE5ED0}"/>
              </a:ext>
            </a:extLst>
          </p:cNvPr>
          <p:cNvSpPr txBox="1">
            <a:spLocks/>
          </p:cNvSpPr>
          <p:nvPr/>
        </p:nvSpPr>
        <p:spPr>
          <a:xfrm>
            <a:off x="4083106" y="5693142"/>
            <a:ext cx="4302732" cy="6998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cs-CZ" sz="3200" b="1" dirty="0">
                <a:solidFill>
                  <a:srgbClr val="FFFF00"/>
                </a:solidFill>
              </a:rPr>
              <a:t> nebo mobilní aplikace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67544" y="332656"/>
            <a:ext cx="7200800" cy="1152128"/>
          </a:xfrm>
        </p:spPr>
        <p:txBody>
          <a:bodyPr>
            <a:normAutofit/>
          </a:bodyPr>
          <a:lstStyle/>
          <a:p>
            <a:pPr algn="l"/>
            <a:r>
              <a:rPr lang="cs-CZ" b="1" dirty="0">
                <a:solidFill>
                  <a:schemeClr val="bg1"/>
                </a:solidFill>
              </a:rPr>
              <a:t>Cloudový zdravotnický systém</a:t>
            </a:r>
            <a:endParaRPr lang="cs-CZ" b="1" dirty="0">
              <a:solidFill>
                <a:srgbClr val="00FF00"/>
              </a:solidFill>
            </a:endParaRPr>
          </a:p>
        </p:txBody>
      </p:sp>
      <p:pic>
        <p:nvPicPr>
          <p:cNvPr id="1026" name="图片 19" descr="IMG_025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628800"/>
            <a:ext cx="2664296" cy="4586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图片 58" descr="说明: Macintosh HD:Users:liwang:Documents:任务:图片:P6说明书(EN）所有插图:P43-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28065" y="1628800"/>
            <a:ext cx="2691032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图片 239" descr="说明: 说明: 说明: Macintosh HD:Users:liwang:Desktop:IMG_0328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31840" y="1628800"/>
            <a:ext cx="2690985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2">
            <a:extLst>
              <a:ext uri="{FF2B5EF4-FFF2-40B4-BE49-F238E27FC236}">
                <a16:creationId xmlns:a16="http://schemas.microsoft.com/office/drawing/2014/main" id="{D190EE14-C10C-4214-B1F8-870EC2F21F2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28384" y="6381328"/>
            <a:ext cx="1015816" cy="37311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39552" y="332656"/>
            <a:ext cx="7128792" cy="1152128"/>
          </a:xfrm>
        </p:spPr>
        <p:txBody>
          <a:bodyPr/>
          <a:lstStyle/>
          <a:p>
            <a:pPr algn="l"/>
            <a:r>
              <a:rPr lang="cs-CZ" b="1" dirty="0">
                <a:solidFill>
                  <a:schemeClr val="bg1"/>
                </a:solidFill>
              </a:rPr>
              <a:t>CGM Senzor A7+ </a:t>
            </a:r>
            <a:r>
              <a:rPr lang="cs-CZ" b="1" dirty="0" err="1">
                <a:solidFill>
                  <a:schemeClr val="bg1"/>
                </a:solidFill>
              </a:rPr>
              <a:t>TouchCare</a:t>
            </a:r>
            <a:endParaRPr lang="cs-CZ" b="1" dirty="0">
              <a:solidFill>
                <a:srgbClr val="00FF00"/>
              </a:solidFill>
            </a:endParaRPr>
          </a:p>
        </p:txBody>
      </p:sp>
      <p:pic>
        <p:nvPicPr>
          <p:cNvPr id="11" name="Picture 22" descr="A picture containing indoor, sitting, white, table&#10;&#10;Description automatically generated">
            <a:extLst>
              <a:ext uri="{FF2B5EF4-FFF2-40B4-BE49-F238E27FC236}">
                <a16:creationId xmlns:a16="http://schemas.microsoft.com/office/drawing/2014/main" id="{6E902277-455F-469C-A45C-9F38D5B5D6E1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91785" y="2086002"/>
            <a:ext cx="3264086" cy="1962053"/>
          </a:xfrm>
          <a:prstGeom prst="rect">
            <a:avLst/>
          </a:prstGeom>
        </p:spPr>
      </p:pic>
      <p:sp>
        <p:nvSpPr>
          <p:cNvPr id="5" name="Podnadpis 2">
            <a:extLst>
              <a:ext uri="{FF2B5EF4-FFF2-40B4-BE49-F238E27FC236}">
                <a16:creationId xmlns:a16="http://schemas.microsoft.com/office/drawing/2014/main" id="{E52E9B6C-014C-4DF1-B2F7-87CE6A249402}"/>
              </a:ext>
            </a:extLst>
          </p:cNvPr>
          <p:cNvSpPr txBox="1">
            <a:spLocks/>
          </p:cNvSpPr>
          <p:nvPr/>
        </p:nvSpPr>
        <p:spPr>
          <a:xfrm>
            <a:off x="0" y="4000635"/>
            <a:ext cx="5436096" cy="20864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457200" marR="0" lvl="0" indent="-4572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cs-CZ" sz="3200" b="1" dirty="0">
                <a:solidFill>
                  <a:srgbClr val="FFFF00"/>
                </a:solidFill>
              </a:rPr>
              <a:t>Samostatně nebo ve smyčce s náplasťovou pumpou</a:t>
            </a:r>
          </a:p>
          <a:p>
            <a:pPr marL="457200" marR="0" lvl="0" indent="-4572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cs-CZ" sz="3200" b="1" dirty="0">
                <a:solidFill>
                  <a:srgbClr val="FFFF00"/>
                </a:solidFill>
              </a:rPr>
              <a:t>Kalkulátor bolusu</a:t>
            </a:r>
          </a:p>
          <a:p>
            <a:pPr marL="457200" marR="0" lvl="0" indent="-4572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cs-CZ" sz="3200" b="1" dirty="0">
                <a:solidFill>
                  <a:srgbClr val="FFFF00"/>
                </a:solidFill>
              </a:rPr>
              <a:t>Zastavení pumpy senzorem</a:t>
            </a:r>
          </a:p>
        </p:txBody>
      </p:sp>
      <p:sp>
        <p:nvSpPr>
          <p:cNvPr id="7" name="Podnadpis 2">
            <a:extLst>
              <a:ext uri="{FF2B5EF4-FFF2-40B4-BE49-F238E27FC236}">
                <a16:creationId xmlns:a16="http://schemas.microsoft.com/office/drawing/2014/main" id="{71F6FCED-9EDA-43B0-80E6-01B1EA9FEAC5}"/>
              </a:ext>
            </a:extLst>
          </p:cNvPr>
          <p:cNvSpPr txBox="1">
            <a:spLocks/>
          </p:cNvSpPr>
          <p:nvPr/>
        </p:nvSpPr>
        <p:spPr>
          <a:xfrm>
            <a:off x="107504" y="1628801"/>
            <a:ext cx="6120680" cy="792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cs-CZ" sz="3200" b="1" dirty="0">
                <a:solidFill>
                  <a:srgbClr val="FFFF00"/>
                </a:solidFill>
              </a:rPr>
              <a:t>Kontinuální monitoring glykémie</a:t>
            </a:r>
          </a:p>
        </p:txBody>
      </p:sp>
      <p:pic>
        <p:nvPicPr>
          <p:cNvPr id="8" name="Picture 12">
            <a:extLst>
              <a:ext uri="{FF2B5EF4-FFF2-40B4-BE49-F238E27FC236}">
                <a16:creationId xmlns:a16="http://schemas.microsoft.com/office/drawing/2014/main" id="{26321691-1E54-4F7C-900B-7020928C56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28384" y="6381328"/>
            <a:ext cx="1015816" cy="373113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B926E18D-2B4F-4168-AE77-36A11771A02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476672"/>
            <a:ext cx="9073008" cy="653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1778</TotalTime>
  <Words>51</Words>
  <Application>Microsoft Office PowerPoint</Application>
  <PresentationFormat>Předvádění na obrazovce (4:3)</PresentationFormat>
  <Paragraphs>14</Paragraphs>
  <Slides>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</vt:i4>
      </vt:variant>
    </vt:vector>
  </HeadingPairs>
  <TitlesOfParts>
    <vt:vector size="8" baseType="lpstr">
      <vt:lpstr>Arial</vt:lpstr>
      <vt:lpstr>Calibri</vt:lpstr>
      <vt:lpstr>Motiv sady Office</vt:lpstr>
      <vt:lpstr>Náplasťová pumpa A7+ TouchCare </vt:lpstr>
      <vt:lpstr>3denní zásobník na inzulín</vt:lpstr>
      <vt:lpstr>Ovládání pomocí…</vt:lpstr>
      <vt:lpstr>Cloudový zdravotnický systém</vt:lpstr>
      <vt:lpstr>CGM Senzor A7+ TouchCare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Michal Franěk</dc:creator>
  <cp:lastModifiedBy>Rostislav Marek</cp:lastModifiedBy>
  <cp:revision>210</cp:revision>
  <dcterms:created xsi:type="dcterms:W3CDTF">2013-11-25T14:35:07Z</dcterms:created>
  <dcterms:modified xsi:type="dcterms:W3CDTF">2021-02-08T15:12:17Z</dcterms:modified>
</cp:coreProperties>
</file>